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80" r:id="rId3"/>
    <p:sldId id="277" r:id="rId4"/>
    <p:sldId id="274" r:id="rId5"/>
    <p:sldId id="278" r:id="rId6"/>
    <p:sldId id="262" r:id="rId7"/>
    <p:sldId id="269" r:id="rId8"/>
    <p:sldId id="275" r:id="rId9"/>
    <p:sldId id="276" r:id="rId10"/>
    <p:sldId id="279" r:id="rId11"/>
    <p:sldId id="273" r:id="rId12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260" y="-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039095"/>
            <a:ext cx="7772400" cy="1758057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94116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040966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k-SK" dirty="0" smtClean="0"/>
              <a:t>Ak chcete pridať obrázok, kliknite na ikonu</a:t>
            </a:r>
            <a:endParaRPr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8194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10923298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4349079"/>
          </a:xfrm>
        </p:spPr>
        <p:txBody>
          <a:bodyPr vert="eaVert"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Font typeface="Wingdings" pitchFamily="2" charset="2"/>
              <a:buChar char="§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9274484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674641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674641"/>
          </a:xfrm>
        </p:spPr>
        <p:txBody>
          <a:bodyPr vert="eaVert"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Font typeface="Wingdings" pitchFamily="2" charset="2"/>
              <a:buChar char="§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90152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Úvodná snímka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>
            <a:spLocks noGrp="1"/>
          </p:cNvSpPr>
          <p:nvPr>
            <p:ph type="ctrTitle"/>
          </p:nvPr>
        </p:nvSpPr>
        <p:spPr>
          <a:xfrm>
            <a:off x="3206080" y="980728"/>
            <a:ext cx="5542384" cy="1778731"/>
          </a:xfrm>
        </p:spPr>
        <p:txBody>
          <a:bodyPr anchor="t">
            <a:normAutofit/>
          </a:bodyPr>
          <a:lstStyle/>
          <a:p>
            <a:pPr algn="l"/>
            <a:r>
              <a:rPr lang="sk-SK" sz="360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Upravte štýly predlohy textu</a:t>
            </a:r>
            <a:endParaRPr lang="en-US" sz="36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odnadpis 2"/>
          <p:cNvSpPr>
            <a:spLocks noGrp="1"/>
          </p:cNvSpPr>
          <p:nvPr>
            <p:ph type="subTitle" idx="1"/>
          </p:nvPr>
        </p:nvSpPr>
        <p:spPr>
          <a:xfrm>
            <a:off x="3203848" y="3092455"/>
            <a:ext cx="5616624" cy="1416665"/>
          </a:xfrm>
        </p:spPr>
        <p:txBody>
          <a:bodyPr/>
          <a:lstStyle>
            <a:lvl1pPr>
              <a:buFontTx/>
              <a:buNone/>
              <a:defRPr/>
            </a:lvl1pPr>
          </a:lstStyle>
          <a:p>
            <a:pPr algn="l"/>
            <a:r>
              <a:rPr lang="sk-SK" smtClean="0">
                <a:latin typeface="Arial" pitchFamily="34" charset="0"/>
                <a:cs typeface="Arial" pitchFamily="34" charset="0"/>
              </a:rPr>
              <a:t>Upravte štýl predlohy podnadpisov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4096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9079"/>
          </a:xfrm>
        </p:spPr>
        <p:txBody>
          <a:bodyPr/>
          <a:lstStyle>
            <a:lvl1pPr>
              <a:buFont typeface="Wingdings" pitchFamily="2" charset="2"/>
              <a:buChar char="§"/>
              <a:defRPr/>
            </a:lvl1pPr>
            <a:lvl2pPr>
              <a:buFont typeface="Wingdings" pitchFamily="2" charset="2"/>
              <a:buChar char="§"/>
              <a:defRPr/>
            </a:lvl2pPr>
            <a:lvl3pPr>
              <a:buFont typeface="Wingdings" pitchFamily="2" charset="2"/>
              <a:buChar char="§"/>
              <a:defRPr/>
            </a:lvl3pPr>
            <a:lvl4pPr>
              <a:buFont typeface="Wingdings" pitchFamily="2" charset="2"/>
              <a:buChar char="§"/>
              <a:defRPr/>
            </a:lvl4pPr>
            <a:lvl5pPr>
              <a:buFont typeface="Wingdings" pitchFamily="2" charset="2"/>
              <a:buChar char="§"/>
              <a:defRPr/>
            </a:lvl5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869508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vereč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769061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349080"/>
          </a:xfrm>
        </p:spPr>
        <p:txBody>
          <a:bodyPr/>
          <a:lstStyle>
            <a:lvl1pPr>
              <a:buFont typeface="Wingdings" pitchFamily="2" charset="2"/>
              <a:buChar char="§"/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buFont typeface="Wingdings" pitchFamily="2" charset="2"/>
              <a:buChar char="§"/>
              <a:defRPr sz="2000"/>
            </a:lvl3pPr>
            <a:lvl4pPr>
              <a:buFont typeface="Wingdings" pitchFamily="2" charset="2"/>
              <a:buChar char="§"/>
              <a:defRPr sz="1800"/>
            </a:lvl4pPr>
            <a:lvl5pPr>
              <a:buFont typeface="Wingdings" pitchFamily="2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349080"/>
          </a:xfrm>
        </p:spPr>
        <p:txBody>
          <a:bodyPr/>
          <a:lstStyle>
            <a:lvl1pPr>
              <a:buFont typeface="Wingdings" pitchFamily="2" charset="2"/>
              <a:buChar char="§"/>
              <a:defRPr sz="2800"/>
            </a:lvl1pPr>
            <a:lvl2pPr>
              <a:buFont typeface="Wingdings" pitchFamily="2" charset="2"/>
              <a:buChar char="§"/>
              <a:defRPr sz="2400"/>
            </a:lvl2pPr>
            <a:lvl3pPr>
              <a:buFont typeface="Wingdings" pitchFamily="2" charset="2"/>
              <a:buChar char="§"/>
              <a:defRPr sz="2000"/>
            </a:lvl3pPr>
            <a:lvl4pPr>
              <a:buFont typeface="Wingdings" pitchFamily="2" charset="2"/>
              <a:buChar char="§"/>
              <a:defRPr sz="1800"/>
            </a:lvl4pPr>
            <a:lvl5pPr>
              <a:buFont typeface="Wingdings" pitchFamily="2" charset="2"/>
              <a:buChar char="§"/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359852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774405"/>
          </a:xfrm>
        </p:spPr>
        <p:txBody>
          <a:bodyPr/>
          <a:lstStyle>
            <a:lvl1pPr>
              <a:buFont typeface="Wingdings" pitchFamily="2" charset="2"/>
              <a:buChar char="§"/>
              <a:defRPr sz="240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Wingdings" pitchFamily="2" charset="2"/>
              <a:buChar char="§"/>
              <a:defRPr sz="1800"/>
            </a:lvl3pPr>
            <a:lvl4pPr>
              <a:buFont typeface="Wingdings" pitchFamily="2" charset="2"/>
              <a:buChar char="§"/>
              <a:defRPr sz="1600"/>
            </a:lvl4pPr>
            <a:lvl5pPr>
              <a:buFont typeface="Wingdings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774405"/>
          </a:xfrm>
        </p:spPr>
        <p:txBody>
          <a:bodyPr/>
          <a:lstStyle>
            <a:lvl1pPr>
              <a:buFont typeface="Wingdings" pitchFamily="2" charset="2"/>
              <a:buChar char="§"/>
              <a:defRPr sz="2400"/>
            </a:lvl1pPr>
            <a:lvl2pPr>
              <a:buFont typeface="Wingdings" pitchFamily="2" charset="2"/>
              <a:buChar char="§"/>
              <a:defRPr sz="2000"/>
            </a:lvl2pPr>
            <a:lvl3pPr>
              <a:buFont typeface="Wingdings" pitchFamily="2" charset="2"/>
              <a:buChar char="§"/>
              <a:defRPr sz="1800"/>
            </a:lvl3pPr>
            <a:lvl4pPr>
              <a:buFont typeface="Wingdings" pitchFamily="2" charset="2"/>
              <a:buChar char="§"/>
              <a:defRPr sz="1600"/>
            </a:lvl4pPr>
            <a:lvl5pPr>
              <a:buFont typeface="Wingdings" pitchFamily="2" charset="2"/>
              <a:buChar char="§"/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86622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3296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224728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en-US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676230"/>
          </a:xfrm>
        </p:spPr>
        <p:txBody>
          <a:bodyPr/>
          <a:lstStyle>
            <a:lvl1pPr>
              <a:buFont typeface="Wingdings" pitchFamily="2" charset="2"/>
              <a:buChar char="§"/>
              <a:defRPr sz="3200"/>
            </a:lvl1pPr>
            <a:lvl2pPr>
              <a:buFont typeface="Wingdings" pitchFamily="2" charset="2"/>
              <a:buChar char="§"/>
              <a:defRPr sz="2800"/>
            </a:lvl2pPr>
            <a:lvl3pPr>
              <a:buFont typeface="Wingdings" pitchFamily="2" charset="2"/>
              <a:buChar char="§"/>
              <a:defRPr sz="2400"/>
            </a:lvl3pPr>
            <a:lvl4pPr>
              <a:buFont typeface="Wingdings" pitchFamily="2" charset="2"/>
              <a:buChar char="§"/>
              <a:defRPr sz="2000"/>
            </a:lvl4pPr>
            <a:lvl5pPr>
              <a:buFont typeface="Wingdings" pitchFamily="2" charset="2"/>
              <a:buChar char="§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en-US" dirty="0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5141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7450953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dirty="0" smtClean="0"/>
              <a:t>Upravte štýly predlohy textu</a:t>
            </a:r>
            <a:endParaRPr lang="en-US" dirty="0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349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620472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itchFamily="2" charset="2"/>
        <a:buChar char="§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b="1" cap="all" dirty="0"/>
              <a:t>Ohodnotenie stavby a poškodenia požiarom</a:t>
            </a:r>
            <a:endParaRPr lang="sk-SK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cap="none" dirty="0" smtClean="0"/>
              <a:t>Bc. Ing. Vladimír Benedik, PhD.</a:t>
            </a:r>
            <a:endParaRPr lang="sk-SK" cap="non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Zhodnotenie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475252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k-SK" dirty="0" smtClean="0"/>
              <a:t>Pozitívum:</a:t>
            </a:r>
          </a:p>
          <a:p>
            <a:pPr lvl="0"/>
            <a:r>
              <a:rPr lang="sk-SK" dirty="0" smtClean="0"/>
              <a:t>presne určený postup výpočtu,</a:t>
            </a:r>
          </a:p>
          <a:p>
            <a:pPr lvl="0"/>
            <a:r>
              <a:rPr lang="sk-SK" dirty="0" smtClean="0"/>
              <a:t>parametre výpočtu sú štandardizované,</a:t>
            </a:r>
          </a:p>
          <a:p>
            <a:pPr lvl="0"/>
            <a:r>
              <a:rPr lang="sk-SK" dirty="0" smtClean="0"/>
              <a:t>postup je určený pre znalcov a štátne orgány v rámci ich právomocí, úkonov a konaní.</a:t>
            </a:r>
          </a:p>
          <a:p>
            <a:pPr lvl="0">
              <a:buNone/>
            </a:pPr>
            <a:r>
              <a:rPr lang="sk-SK" dirty="0" smtClean="0"/>
              <a:t>Negatívum:</a:t>
            </a:r>
          </a:p>
          <a:p>
            <a:r>
              <a:rPr lang="sk-SK" dirty="0" smtClean="0"/>
              <a:t>prácnosť výpočtu.</a:t>
            </a:r>
          </a:p>
          <a:p>
            <a:endParaRPr lang="sk-S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/>
              <a:t>Ďakujem Vám za pozornosť.</a:t>
            </a:r>
            <a:br>
              <a:rPr lang="sk-SK" dirty="0"/>
            </a:br>
            <a:endParaRPr lang="sk-SK" dirty="0"/>
          </a:p>
        </p:txBody>
      </p:sp>
      <p:sp>
        <p:nvSpPr>
          <p:cNvPr id="10" name="Zástupný symbol textu 9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3366958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Obsah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49079"/>
          </a:xfrm>
        </p:spPr>
        <p:txBody>
          <a:bodyPr>
            <a:normAutofit/>
          </a:bodyPr>
          <a:lstStyle/>
          <a:p>
            <a:pPr lvl="1"/>
            <a:r>
              <a:rPr lang="sk-SK" dirty="0" smtClean="0"/>
              <a:t>cena stavby,</a:t>
            </a:r>
          </a:p>
          <a:p>
            <a:pPr lvl="1"/>
            <a:r>
              <a:rPr lang="sk-SK" dirty="0" smtClean="0"/>
              <a:t>hodnota stavby,</a:t>
            </a:r>
          </a:p>
          <a:p>
            <a:pPr lvl="1"/>
            <a:r>
              <a:rPr lang="sk-SK" dirty="0" smtClean="0"/>
              <a:t>technicá hodnota stavby,</a:t>
            </a:r>
          </a:p>
          <a:p>
            <a:pPr lvl="1"/>
            <a:r>
              <a:rPr lang="pl-PL" dirty="0" smtClean="0"/>
              <a:t>výpočet škody po požiaroch na stavbách,</a:t>
            </a:r>
          </a:p>
          <a:p>
            <a:pPr lvl="1"/>
            <a:r>
              <a:rPr lang="sk-SK" dirty="0" smtClean="0"/>
              <a:t>východisková hodnota poškodenej stavby,</a:t>
            </a:r>
          </a:p>
          <a:p>
            <a:pPr lvl="1"/>
            <a:r>
              <a:rPr lang="sk-SK" dirty="0" smtClean="0"/>
              <a:t>škoda po požiari na stavbe,</a:t>
            </a:r>
          </a:p>
          <a:p>
            <a:pPr lvl="1"/>
            <a:r>
              <a:rPr lang="sk-SK" smtClean="0"/>
              <a:t>zhodnotenie.</a:t>
            </a:r>
            <a:endParaRPr lang="sk-SK" dirty="0" smtClean="0"/>
          </a:p>
          <a:p>
            <a:pPr lvl="1"/>
            <a:endParaRPr lang="pl-PL" dirty="0" smtClean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5175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Cena stavby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49079"/>
          </a:xfrm>
        </p:spPr>
        <p:txBody>
          <a:bodyPr>
            <a:normAutofit/>
          </a:bodyPr>
          <a:lstStyle/>
          <a:p>
            <a:pPr lvl="0"/>
            <a:r>
              <a:rPr lang="sk-SK" b="1" dirty="0" smtClean="0"/>
              <a:t>vynaložené prostriedky</a:t>
            </a:r>
            <a:r>
              <a:rPr lang="sk-SK" dirty="0" smtClean="0"/>
              <a:t> - miesto (kde je stavba postavená, poloha), materiál (typ, konštrukčné prvky), funkcia (účel, variabilita), kvalita (materiál, technické vyhotovenie, údržba a opravy),</a:t>
            </a:r>
          </a:p>
          <a:p>
            <a:pPr lvl="0"/>
            <a:r>
              <a:rPr lang="sk-SK" b="1" dirty="0" smtClean="0"/>
              <a:t>ostatné prostriedky</a:t>
            </a:r>
            <a:r>
              <a:rPr lang="sk-SK" dirty="0" smtClean="0"/>
              <a:t> - zisk, réžia, clo, DPH atď.. </a:t>
            </a:r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5175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 smtClean="0"/>
              <a:t>Hodnota stavby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4349079"/>
          </a:xfrm>
        </p:spPr>
        <p:txBody>
          <a:bodyPr>
            <a:normAutofit fontScale="77500" lnSpcReduction="20000"/>
          </a:bodyPr>
          <a:lstStyle/>
          <a:p>
            <a:r>
              <a:rPr lang="sk-SK" dirty="0"/>
              <a:t>Metódy pre výpočet hodnoty stavieb sú:</a:t>
            </a:r>
          </a:p>
          <a:p>
            <a:pPr lvl="1"/>
            <a:r>
              <a:rPr lang="sk-SK" dirty="0"/>
              <a:t>porovnávacia metóda - na porovnanie je potrebný súbor stavieb s porovnateľnými vlastnosťami,</a:t>
            </a:r>
          </a:p>
          <a:p>
            <a:pPr lvl="1"/>
            <a:r>
              <a:rPr lang="sk-SK" dirty="0"/>
              <a:t>kombinovaná metóda - použitie u stavieb schopných dosahovať výnos,  </a:t>
            </a:r>
          </a:p>
          <a:p>
            <a:pPr lvl="1"/>
            <a:r>
              <a:rPr lang="sk-SK" dirty="0"/>
              <a:t>metóda polohovej diferenciácie - použitie predefinovaných hodnôt z tabuliek v právnych predpisoch</a:t>
            </a:r>
            <a:r>
              <a:rPr lang="sk-SK" dirty="0" smtClean="0"/>
              <a:t>.</a:t>
            </a:r>
          </a:p>
          <a:p>
            <a:pPr lvl="1"/>
            <a:endParaRPr lang="sk-SK" dirty="0"/>
          </a:p>
          <a:p>
            <a:r>
              <a:rPr lang="sk-SK" dirty="0"/>
              <a:t>V praxi v SR sa väčšinou používa metóda polohovej </a:t>
            </a:r>
            <a:r>
              <a:rPr lang="sk-SK" dirty="0" smtClean="0"/>
              <a:t>diferenciácie - bez </a:t>
            </a:r>
            <a:r>
              <a:rPr lang="sk-SK" dirty="0"/>
              <a:t>nutnosti zisťovania potrebného súboru porovnateľných stavieb alebo schopnosti dosahovania zisku vieme vypočítať hodnotu </a:t>
            </a:r>
            <a:r>
              <a:rPr lang="sk-SK" dirty="0" smtClean="0"/>
              <a:t>stavby.</a:t>
            </a:r>
            <a:endParaRPr lang="sk-SK" dirty="0"/>
          </a:p>
          <a:p>
            <a:pPr lvl="1"/>
            <a:endParaRPr lang="sk-SK" dirty="0"/>
          </a:p>
        </p:txBody>
      </p:sp>
    </p:spTree>
    <p:extLst>
      <p:ext uri="{BB962C8B-B14F-4D97-AF65-F5344CB8AC3E}">
        <p14:creationId xmlns="" xmlns:p14="http://schemas.microsoft.com/office/powerpoint/2010/main" val="51756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k-SK" dirty="0" smtClean="0"/>
              <a:t>Hodnotu stavby budeme určovať:</a:t>
            </a:r>
          </a:p>
          <a:p>
            <a:pPr lvl="0"/>
            <a:r>
              <a:rPr lang="sk-SK" b="1" dirty="0" smtClean="0"/>
              <a:t>výlučne</a:t>
            </a:r>
            <a:r>
              <a:rPr lang="sk-SK" dirty="0" smtClean="0"/>
              <a:t> - právne predpisy stanovujú postup,</a:t>
            </a:r>
          </a:p>
          <a:p>
            <a:pPr lvl="0"/>
            <a:r>
              <a:rPr lang="sk-SK" b="1" dirty="0" smtClean="0"/>
              <a:t>voľne</a:t>
            </a:r>
            <a:r>
              <a:rPr lang="sk-SK" dirty="0" smtClean="0"/>
              <a:t> - právne predpisy nestanovujú postup. 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Technická hodnota stavby</a:t>
            </a:r>
            <a:endParaRPr lang="sk-SK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412777"/>
                <a:ext cx="8229600" cy="4536504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sk-SK" sz="3000" dirty="0" smtClean="0"/>
                  <a:t>Východisková hodnota: </a:t>
                </a:r>
                <a:r>
                  <a:rPr lang="sk-SK" b="1" dirty="0" smtClean="0"/>
                  <a:t>VH=M*(RU*k</a:t>
                </a:r>
                <a:r>
                  <a:rPr lang="sk-SK" b="1" baseline="-25000" dirty="0" smtClean="0"/>
                  <a:t>CU</a:t>
                </a:r>
                <a:r>
                  <a:rPr lang="sk-SK" b="1" dirty="0" smtClean="0"/>
                  <a:t>*k</a:t>
                </a:r>
                <a:r>
                  <a:rPr lang="sk-SK" b="1" baseline="-25000" dirty="0" smtClean="0"/>
                  <a:t>V</a:t>
                </a:r>
                <a:r>
                  <a:rPr lang="sk-SK" b="1" dirty="0" smtClean="0"/>
                  <a:t>*k</a:t>
                </a:r>
                <a:r>
                  <a:rPr lang="sk-SK" b="1" baseline="-25000" dirty="0" smtClean="0"/>
                  <a:t>ZP</a:t>
                </a:r>
                <a:r>
                  <a:rPr lang="sk-SK" b="1" dirty="0" smtClean="0"/>
                  <a:t>*k</a:t>
                </a:r>
                <a:r>
                  <a:rPr lang="sk-SK" b="1" baseline="-25000" dirty="0" smtClean="0"/>
                  <a:t>VP</a:t>
                </a:r>
                <a:r>
                  <a:rPr lang="sk-SK" b="1" dirty="0" smtClean="0"/>
                  <a:t>*k</a:t>
                </a:r>
                <a:r>
                  <a:rPr lang="sk-SK" b="1" baseline="-25000" dirty="0" smtClean="0"/>
                  <a:t>K</a:t>
                </a:r>
                <a:r>
                  <a:rPr lang="sk-SK" b="1" dirty="0" smtClean="0"/>
                  <a:t>*k</a:t>
                </a:r>
                <a:r>
                  <a:rPr lang="sk-SK" b="1" baseline="-25000" dirty="0" smtClean="0"/>
                  <a:t>M</a:t>
                </a:r>
                <a:r>
                  <a:rPr lang="sk-SK" b="1" dirty="0" smtClean="0"/>
                  <a:t>)</a:t>
                </a:r>
              </a:p>
              <a:p>
                <a:pPr lvl="1"/>
                <a:r>
                  <a:rPr lang="sk-SK" sz="1800" dirty="0" smtClean="0"/>
                  <a:t>VH - východisková hodnota stavieb,</a:t>
                </a:r>
              </a:p>
              <a:p>
                <a:pPr lvl="1"/>
                <a:r>
                  <a:rPr lang="sk-SK" sz="1800" dirty="0" smtClean="0"/>
                  <a:t>M - počet merných jednotiek,</a:t>
                </a:r>
              </a:p>
              <a:p>
                <a:pPr lvl="1"/>
                <a:r>
                  <a:rPr lang="sk-SK" sz="1800" dirty="0" smtClean="0"/>
                  <a:t>RU – rozpočtový ukazovateľ,</a:t>
                </a:r>
              </a:p>
              <a:p>
                <a:pPr lvl="1"/>
                <a:r>
                  <a:rPr lang="sk-SK" sz="1800" dirty="0" smtClean="0"/>
                  <a:t>k</a:t>
                </a:r>
                <a:r>
                  <a:rPr lang="sk-SK" sz="1800" baseline="-25000" dirty="0" smtClean="0"/>
                  <a:t>CU</a:t>
                </a:r>
                <a:r>
                  <a:rPr lang="sk-SK" sz="1800" dirty="0" smtClean="0"/>
                  <a:t> – koeficient vyjadrujúci vývoj cien,</a:t>
                </a:r>
              </a:p>
              <a:p>
                <a:pPr lvl="1"/>
                <a:r>
                  <a:rPr lang="sk-SK" sz="1800" dirty="0" smtClean="0"/>
                  <a:t>k</a:t>
                </a:r>
                <a:r>
                  <a:rPr lang="sk-SK" sz="1800" baseline="-25000" dirty="0" smtClean="0"/>
                  <a:t>V</a:t>
                </a:r>
                <a:r>
                  <a:rPr lang="sk-SK" sz="1800" dirty="0" smtClean="0"/>
                  <a:t> – koeficient vplyvu vybavenosti hodnoteného objektu, </a:t>
                </a:r>
              </a:p>
              <a:p>
                <a:pPr lvl="1"/>
                <a:r>
                  <a:rPr lang="sk-SK" sz="1800" dirty="0" smtClean="0"/>
                  <a:t>k</a:t>
                </a:r>
                <a:r>
                  <a:rPr lang="sk-SK" sz="1800" baseline="-25000" dirty="0" smtClean="0"/>
                  <a:t>ZP</a:t>
                </a:r>
                <a:r>
                  <a:rPr lang="sk-SK" sz="1800" dirty="0" smtClean="0"/>
                  <a:t> – koeficient vplyvu zastavanej plochy hodnotenej stavby, </a:t>
                </a:r>
              </a:p>
              <a:p>
                <a:pPr lvl="1"/>
                <a:r>
                  <a:rPr lang="sk-SK" sz="1800" dirty="0" smtClean="0"/>
                  <a:t>k</a:t>
                </a:r>
                <a:r>
                  <a:rPr lang="sk-SK" sz="1800" baseline="-25000" dirty="0" smtClean="0"/>
                  <a:t>VP</a:t>
                </a:r>
                <a:r>
                  <a:rPr lang="sk-SK" sz="1800" dirty="0" smtClean="0"/>
                  <a:t> – koeficient vplyvu konštrukčnej výšky podlaží hodnotenej stavby, </a:t>
                </a:r>
              </a:p>
              <a:p>
                <a:pPr lvl="1"/>
                <a:r>
                  <a:rPr lang="sk-SK" sz="1800" dirty="0" smtClean="0"/>
                  <a:t>k</a:t>
                </a:r>
                <a:r>
                  <a:rPr lang="sk-SK" sz="1800" baseline="-25000" dirty="0" smtClean="0"/>
                  <a:t>K</a:t>
                </a:r>
                <a:r>
                  <a:rPr lang="sk-SK" sz="1800" dirty="0" smtClean="0"/>
                  <a:t> – koeficient konštrukčno-materiálovej charakteristiky, </a:t>
                </a:r>
              </a:p>
              <a:p>
                <a:pPr lvl="1"/>
                <a:r>
                  <a:rPr lang="sk-SK" sz="1800" dirty="0" smtClean="0"/>
                  <a:t>k</a:t>
                </a:r>
                <a:r>
                  <a:rPr lang="sk-SK" sz="1800" baseline="-25000" dirty="0" smtClean="0"/>
                  <a:t>M</a:t>
                </a:r>
                <a:r>
                  <a:rPr lang="sk-SK" sz="1800" dirty="0" smtClean="0"/>
                  <a:t> – koeficient vyjadrujúci územný vplyv. </a:t>
                </a:r>
              </a:p>
              <a:p>
                <a:pPr lvl="1"/>
                <a:endParaRPr lang="sk-SK" sz="1800" dirty="0" smtClean="0"/>
              </a:p>
              <a:p>
                <a:r>
                  <a:rPr lang="sk-SK" sz="2200" dirty="0" smtClean="0"/>
                  <a:t>Technický stav:</a:t>
                </a:r>
                <a14:m>
                  <m:oMath xmlns:m="http://schemas.openxmlformats.org/officeDocument/2006/math">
                    <m:r>
                      <a:rPr lang="sk-SK" sz="2600" b="0" i="0" smtClean="0">
                        <a:latin typeface="Cambria Math"/>
                      </a:rPr>
                      <m:t> </m:t>
                    </m:r>
                    <m:r>
                      <a:rPr lang="sk-SK" sz="2600" i="1">
                        <a:latin typeface="Cambria Math"/>
                      </a:rPr>
                      <m:t>𝑇𝑆</m:t>
                    </m:r>
                    <m:r>
                      <a:rPr lang="sk-SK" sz="2600" i="1">
                        <a:latin typeface="Cambria Math"/>
                      </a:rPr>
                      <m:t>=100−</m:t>
                    </m:r>
                    <m:r>
                      <a:rPr lang="sk-SK" sz="2600" i="1">
                        <a:latin typeface="Cambria Math"/>
                      </a:rPr>
                      <m:t>𝑂</m:t>
                    </m:r>
                    <m:r>
                      <a:rPr lang="sk-SK" sz="2600" i="1">
                        <a:latin typeface="Cambria Math"/>
                      </a:rPr>
                      <m:t> </m:t>
                    </m:r>
                    <m:d>
                      <m:dPr>
                        <m:begChr m:val="["/>
                        <m:endChr m:val="]"/>
                        <m:ctrlPr>
                          <a:rPr lang="sk-SK" sz="2600" i="1">
                            <a:latin typeface="Cambria Math"/>
                          </a:rPr>
                        </m:ctrlPr>
                      </m:dPr>
                      <m:e>
                        <m:r>
                          <a:rPr lang="sk-SK" sz="2600" i="1">
                            <a:latin typeface="Cambria Math"/>
                          </a:rPr>
                          <m:t>%</m:t>
                        </m:r>
                      </m:e>
                    </m:d>
                  </m:oMath>
                </a14:m>
                <a:r>
                  <a:rPr lang="sk-SK" sz="2200" dirty="0" smtClean="0"/>
                  <a:t>	</a:t>
                </a:r>
              </a:p>
              <a:p>
                <a:r>
                  <a:rPr lang="sk-SK" sz="2200" dirty="0" smtClean="0"/>
                  <a:t>Technická hodnota: </a:t>
                </a:r>
                <a:r>
                  <a:rPr lang="sk-SK" sz="2400" dirty="0"/>
                  <a:t> </a:t>
                </a:r>
                <a14:m>
                  <m:oMath xmlns:m="http://schemas.openxmlformats.org/officeDocument/2006/math">
                    <m:r>
                      <a:rPr lang="sk-SK" sz="2600" b="1" i="1">
                        <a:latin typeface="Cambria Math"/>
                      </a:rPr>
                      <m:t>𝑻𝑯</m:t>
                    </m:r>
                    <m:r>
                      <a:rPr lang="sk-SK" sz="2600" b="1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sk-SK" sz="2600" b="1" i="1">
                            <a:latin typeface="Cambria Math"/>
                          </a:rPr>
                        </m:ctrlPr>
                      </m:fPr>
                      <m:num>
                        <m:r>
                          <a:rPr lang="sk-SK" sz="2600" b="1" i="1">
                            <a:latin typeface="Cambria Math"/>
                          </a:rPr>
                          <m:t>𝑻𝑺</m:t>
                        </m:r>
                      </m:num>
                      <m:den>
                        <m:r>
                          <a:rPr lang="sk-SK" sz="2600" b="1" i="1">
                            <a:latin typeface="Cambria Math"/>
                          </a:rPr>
                          <m:t>𝟏𝟎𝟎</m:t>
                        </m:r>
                      </m:den>
                    </m:f>
                    <m:r>
                      <a:rPr lang="sk-SK" sz="2600" b="1" i="1">
                        <a:latin typeface="Cambria Math"/>
                      </a:rPr>
                      <m:t>×</m:t>
                    </m:r>
                    <m:r>
                      <a:rPr lang="sk-SK" sz="2600" b="1" i="1">
                        <a:latin typeface="Cambria Math"/>
                      </a:rPr>
                      <m:t>𝑽𝑯</m:t>
                    </m:r>
                  </m:oMath>
                </a14:m>
                <a:endParaRPr lang="sk-SK" sz="2600" b="1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412777"/>
                <a:ext cx="8229600" cy="4536504"/>
              </a:xfrm>
              <a:blipFill rotWithShape="1">
                <a:blip r:embed="rId2" cstate="print"/>
                <a:stretch>
                  <a:fillRect l="-1259" t="-3226"/>
                </a:stretch>
              </a:blipFill>
            </p:spPr>
            <p:txBody>
              <a:bodyPr/>
              <a:lstStyle/>
              <a:p>
                <a:r>
                  <a:rPr lang="sk-SK" dirty="0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Výpočet škody po požiaroch na stavbách</a:t>
            </a:r>
            <a:endParaRPr lang="sk-SK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600201"/>
                <a:ext cx="8712968" cy="4349079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k-SK" i="1">
                        <a:latin typeface="Cambria Math"/>
                      </a:rPr>
                      <m:t>𝑉𝐻</m:t>
                    </m:r>
                    <m:r>
                      <a:rPr lang="sk-SK" i="1">
                        <a:latin typeface="Cambria Math"/>
                      </a:rPr>
                      <m:t>=</m:t>
                    </m:r>
                    <m:r>
                      <a:rPr lang="sk-SK" i="1">
                        <a:latin typeface="Cambria Math"/>
                      </a:rPr>
                      <m:t>𝑉𝐻𝑁</m:t>
                    </m:r>
                    <m:r>
                      <a:rPr lang="sk-SK" i="1">
                        <a:latin typeface="Cambria Math"/>
                      </a:rPr>
                      <m:t>−</m:t>
                    </m:r>
                    <m:r>
                      <a:rPr lang="sk-SK" i="1">
                        <a:latin typeface="Cambria Math"/>
                      </a:rPr>
                      <m:t>𝑉𝐻𝑃</m:t>
                    </m:r>
                  </m:oMath>
                </a14:m>
                <a:endParaRPr lang="sk-SK" sz="2600" dirty="0"/>
              </a:p>
              <a:p>
                <a:pPr lvl="1"/>
                <a:r>
                  <a:rPr lang="sk-SK" dirty="0" smtClean="0"/>
                  <a:t>VHN - východisková hodnota </a:t>
                </a:r>
                <a:r>
                  <a:rPr lang="sk-SK" dirty="0"/>
                  <a:t>nepoškodenej </a:t>
                </a:r>
                <a:r>
                  <a:rPr lang="sk-SK" dirty="0" smtClean="0"/>
                  <a:t>stavby,</a:t>
                </a:r>
              </a:p>
              <a:p>
                <a:pPr lvl="1"/>
                <a:r>
                  <a:rPr lang="sk-SK" dirty="0" smtClean="0"/>
                  <a:t>VHP - východisková hodnota </a:t>
                </a:r>
                <a:r>
                  <a:rPr lang="sk-SK" dirty="0"/>
                  <a:t>poškodených </a:t>
                </a:r>
                <a:r>
                  <a:rPr lang="sk-SK" dirty="0" smtClean="0"/>
                  <a:t>konštrukcií </a:t>
                </a:r>
                <a:r>
                  <a:rPr lang="sk-SK" dirty="0"/>
                  <a:t>a </a:t>
                </a:r>
                <a:r>
                  <a:rPr lang="sk-SK" dirty="0" smtClean="0"/>
                  <a:t>vybavení,</a:t>
                </a:r>
              </a:p>
              <a:p>
                <a14:m>
                  <m:oMath xmlns:m="http://schemas.openxmlformats.org/officeDocument/2006/math">
                    <m:r>
                      <a:rPr lang="sk-SK" sz="2000" i="1">
                        <a:latin typeface="Cambria Math"/>
                      </a:rPr>
                      <m:t>𝑉𝐻</m:t>
                    </m:r>
                    <m:r>
                      <a:rPr lang="sk-SK" sz="2000" i="1">
                        <a:latin typeface="Cambria Math"/>
                      </a:rPr>
                      <m:t>=</m:t>
                    </m:r>
                    <m:r>
                      <a:rPr lang="sk-SK" sz="2000" i="1" smtClean="0">
                        <a:latin typeface="Cambria Math"/>
                      </a:rPr>
                      <m:t>𝑀</m:t>
                    </m:r>
                    <m:r>
                      <a:rPr lang="sk-SK" sz="2000" i="1">
                        <a:latin typeface="Cambria Math"/>
                      </a:rPr>
                      <m:t>×</m:t>
                    </m:r>
                    <m:d>
                      <m:dPr>
                        <m:ctrlPr>
                          <a:rPr lang="sk-SK" sz="2000" i="1">
                            <a:latin typeface="Cambria Math"/>
                          </a:rPr>
                        </m:ctrlPr>
                      </m:dPr>
                      <m:e>
                        <m:r>
                          <a:rPr lang="sk-SK" sz="2000" i="1">
                            <a:latin typeface="Cambria Math"/>
                          </a:rPr>
                          <m:t>𝑅𝑈</m:t>
                        </m:r>
                        <m:r>
                          <a:rPr lang="sk-SK" sz="20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sk-SK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0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000" i="1">
                                <a:latin typeface="Cambria Math"/>
                              </a:rPr>
                              <m:t>𝐶𝑈</m:t>
                            </m:r>
                          </m:sub>
                        </m:sSub>
                        <m:r>
                          <a:rPr lang="sk-SK" sz="20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sk-SK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sk-SK" sz="20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000" i="1">
                                <a:latin typeface="Cambria Math"/>
                              </a:rPr>
                              <m:t>𝑉</m:t>
                            </m:r>
                          </m:sub>
                        </m:sSub>
                        <m:r>
                          <a:rPr lang="sk-SK" sz="2000" i="1">
                            <a:latin typeface="Cambria Math"/>
                          </a:rPr>
                          <m:t>×</m:t>
                        </m:r>
                        <m:r>
                          <a:rPr lang="sk-SK" sz="2000" i="1">
                            <a:latin typeface="Cambria Math"/>
                          </a:rPr>
                          <m:t>𝑚</m:t>
                        </m:r>
                        <m:r>
                          <a:rPr lang="sk-SK" sz="2000" i="1">
                            <a:latin typeface="Cambria Math"/>
                          </a:rPr>
                          <m:t>)×</m:t>
                        </m:r>
                        <m:sSub>
                          <m:sSubPr>
                            <m:ctrlPr>
                              <a:rPr lang="sk-SK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0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000" i="1">
                                <a:latin typeface="Cambria Math"/>
                              </a:rPr>
                              <m:t>𝑍𝑃</m:t>
                            </m:r>
                          </m:sub>
                        </m:sSub>
                        <m:r>
                          <a:rPr lang="sk-SK" sz="20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sk-SK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0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000" i="1">
                                <a:latin typeface="Cambria Math"/>
                              </a:rPr>
                              <m:t>𝑉𝑃</m:t>
                            </m:r>
                          </m:sub>
                        </m:sSub>
                        <m:r>
                          <a:rPr lang="sk-SK" sz="20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sk-SK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000" i="1">
                                <a:latin typeface="Cambria Math"/>
                              </a:rPr>
                              <m:t>(</m:t>
                            </m:r>
                            <m:r>
                              <a:rPr lang="sk-SK" sz="20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000" i="1">
                                <a:latin typeface="Cambria Math"/>
                              </a:rPr>
                              <m:t>𝐾</m:t>
                            </m:r>
                          </m:sub>
                        </m:sSub>
                        <m:r>
                          <a:rPr lang="sk-SK" sz="2000" i="1">
                            <a:latin typeface="Cambria Math"/>
                          </a:rPr>
                          <m:t>×</m:t>
                        </m:r>
                        <m:r>
                          <a:rPr lang="sk-SK" sz="2000" i="1">
                            <a:latin typeface="Cambria Math"/>
                          </a:rPr>
                          <m:t>𝑚</m:t>
                        </m:r>
                        <m:r>
                          <a:rPr lang="sk-SK" sz="2000" i="1">
                            <a:latin typeface="Cambria Math"/>
                          </a:rPr>
                          <m:t>)×</m:t>
                        </m:r>
                        <m:sSub>
                          <m:sSubPr>
                            <m:ctrlPr>
                              <a:rPr lang="sk-SK" sz="20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0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000" i="1">
                                <a:latin typeface="Cambria Math"/>
                              </a:rPr>
                              <m:t>𝑀</m:t>
                            </m:r>
                          </m:sub>
                        </m:sSub>
                      </m:e>
                    </m:d>
                  </m:oMath>
                </a14:m>
                <a:endParaRPr lang="sk-SK" sz="2600" dirty="0" smtClean="0"/>
              </a:p>
              <a:p>
                <a:pPr lvl="1"/>
                <a:r>
                  <a:rPr lang="sk-SK" sz="2400" i="1" dirty="0" smtClean="0"/>
                  <a:t>m - </a:t>
                </a:r>
                <a:r>
                  <a:rPr lang="sk-SK" sz="2400" dirty="0" smtClean="0"/>
                  <a:t>percentuálne </a:t>
                </a:r>
                <a:r>
                  <a:rPr lang="sk-SK" sz="2400" dirty="0"/>
                  <a:t>zastúpenie nepoškodených častí v stavbe</a:t>
                </a:r>
                <a:endParaRPr lang="sk-SK" sz="2200" dirty="0"/>
              </a:p>
            </p:txBody>
          </p:sp>
        </mc:Choice>
        <mc:Fallback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600201"/>
                <a:ext cx="8712968" cy="4349079"/>
              </a:xfrm>
              <a:blipFill rotWithShape="1">
                <a:blip r:embed="rId2" cstate="print"/>
                <a:stretch>
                  <a:fillRect l="-559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58551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/>
              <a:t>Východisková hodnota poškodenej stavby</a:t>
            </a:r>
            <a:endParaRPr lang="sk-SK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>
              <a:xfrm>
                <a:off x="179512" y="1600201"/>
                <a:ext cx="8856984" cy="4349079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sk-SK" sz="2400" i="1" smtClean="0">
                        <a:latin typeface="Cambria Math"/>
                      </a:rPr>
                      <m:t>𝑉𝐻</m:t>
                    </m:r>
                    <m:r>
                      <a:rPr lang="sk-SK" sz="2400" i="1" smtClean="0">
                        <a:latin typeface="Cambria Math"/>
                      </a:rPr>
                      <m:t>=</m:t>
                    </m:r>
                    <m:r>
                      <a:rPr lang="sk-SK" sz="2400" i="1">
                        <a:latin typeface="Cambria Math"/>
                      </a:rPr>
                      <m:t>𝑀𝑃</m:t>
                    </m:r>
                    <m:r>
                      <a:rPr lang="sk-SK" sz="2400" i="1">
                        <a:latin typeface="Cambria Math"/>
                      </a:rPr>
                      <m:t>×</m:t>
                    </m:r>
                    <m:d>
                      <m:dPr>
                        <m:ctrlPr>
                          <a:rPr lang="sk-SK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sk-SK" sz="2400" i="1">
                            <a:latin typeface="Cambria Math"/>
                          </a:rPr>
                          <m:t>𝑅𝑈</m:t>
                        </m:r>
                        <m:r>
                          <a:rPr lang="sk-SK" sz="2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sk-SK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4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400" i="1">
                                <a:latin typeface="Cambria Math"/>
                              </a:rPr>
                              <m:t>𝐶𝑈</m:t>
                            </m:r>
                          </m:sub>
                        </m:sSub>
                        <m:r>
                          <a:rPr lang="sk-SK" sz="2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sk-SK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sk-SK" sz="24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400" i="1">
                                <a:latin typeface="Cambria Math"/>
                              </a:rPr>
                              <m:t>𝑉</m:t>
                            </m:r>
                          </m:sub>
                        </m:sSub>
                        <m:r>
                          <a:rPr lang="sk-SK" sz="2400" i="1">
                            <a:latin typeface="Cambria Math"/>
                          </a:rPr>
                          <m:t>×</m:t>
                        </m:r>
                        <m:r>
                          <a:rPr lang="sk-SK" sz="2400" i="1">
                            <a:latin typeface="Cambria Math"/>
                          </a:rPr>
                          <m:t>𝑝</m:t>
                        </m:r>
                        <m:r>
                          <a:rPr lang="sk-SK" sz="2400" i="1">
                            <a:latin typeface="Cambria Math"/>
                          </a:rPr>
                          <m:t>)×</m:t>
                        </m:r>
                        <m:sSub>
                          <m:sSubPr>
                            <m:ctrlPr>
                              <a:rPr lang="sk-SK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4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400" i="1">
                                <a:latin typeface="Cambria Math"/>
                              </a:rPr>
                              <m:t>𝑍𝑃</m:t>
                            </m:r>
                          </m:sub>
                        </m:sSub>
                        <m:r>
                          <a:rPr lang="sk-SK" sz="2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sk-SK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4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400" i="1">
                                <a:latin typeface="Cambria Math"/>
                              </a:rPr>
                              <m:t>𝑉𝑃</m:t>
                            </m:r>
                          </m:sub>
                        </m:sSub>
                        <m:r>
                          <a:rPr lang="sk-SK" sz="2400" i="1">
                            <a:latin typeface="Cambria Math"/>
                          </a:rPr>
                          <m:t>×</m:t>
                        </m:r>
                        <m:sSub>
                          <m:sSubPr>
                            <m:ctrlPr>
                              <a:rPr lang="sk-SK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400" i="1">
                                <a:latin typeface="Cambria Math"/>
                              </a:rPr>
                              <m:t>(</m:t>
                            </m:r>
                            <m:r>
                              <a:rPr lang="sk-SK" sz="24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400" i="1">
                                <a:latin typeface="Cambria Math"/>
                              </a:rPr>
                              <m:t>𝐾</m:t>
                            </m:r>
                          </m:sub>
                        </m:sSub>
                        <m:r>
                          <a:rPr lang="sk-SK" sz="2400" i="1">
                            <a:latin typeface="Cambria Math"/>
                          </a:rPr>
                          <m:t>×</m:t>
                        </m:r>
                        <m:r>
                          <a:rPr lang="sk-SK" sz="2400" i="1">
                            <a:latin typeface="Cambria Math"/>
                          </a:rPr>
                          <m:t>𝑝</m:t>
                        </m:r>
                        <m:r>
                          <a:rPr lang="sk-SK" sz="2400" i="1">
                            <a:latin typeface="Cambria Math"/>
                          </a:rPr>
                          <m:t>)×</m:t>
                        </m:r>
                        <m:sSub>
                          <m:sSubPr>
                            <m:ctrlPr>
                              <a:rPr lang="sk-SK" sz="2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sk-SK" sz="2400" i="1">
                                <a:latin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sk-SK" sz="2400" i="1">
                                <a:latin typeface="Cambria Math"/>
                              </a:rPr>
                              <m:t>𝑀</m:t>
                            </m:r>
                          </m:sub>
                        </m:sSub>
                      </m:e>
                    </m:d>
                  </m:oMath>
                </a14:m>
                <a:endParaRPr lang="sk-SK" sz="2400" dirty="0" smtClean="0"/>
              </a:p>
              <a:p>
                <a:pPr lvl="1"/>
                <a:r>
                  <a:rPr lang="sk-SK" sz="2000" dirty="0" smtClean="0"/>
                  <a:t>MP - </a:t>
                </a:r>
                <a:r>
                  <a:rPr lang="sk-SK" sz="2000" dirty="0"/>
                  <a:t>počet poškodených jednotiek v </a:t>
                </a:r>
                <a:r>
                  <a:rPr lang="sk-SK" sz="2000" dirty="0" smtClean="0"/>
                  <a:t>stavbe,</a:t>
                </a:r>
              </a:p>
              <a:p>
                <a:pPr lvl="1"/>
                <a:r>
                  <a:rPr lang="sk-SK" sz="2000" dirty="0" smtClean="0"/>
                  <a:t>p - pomerné </a:t>
                </a:r>
                <a:r>
                  <a:rPr lang="sk-SK" sz="2000" dirty="0"/>
                  <a:t>percentuálne zastúpenie poškodenia v stavbe v jednotlivých </a:t>
                </a:r>
                <a:r>
                  <a:rPr lang="sk-SK" sz="2000" dirty="0" smtClean="0"/>
                  <a:t>koeficientoch,</a:t>
                </a:r>
              </a:p>
              <a:p>
                <a14:m>
                  <m:oMath xmlns:m="http://schemas.openxmlformats.org/officeDocument/2006/math">
                    <m:r>
                      <a:rPr lang="sk-SK" sz="2400" i="1">
                        <a:latin typeface="Cambria Math"/>
                      </a:rPr>
                      <m:t>𝑉𝐻</m:t>
                    </m:r>
                    <m:r>
                      <a:rPr lang="sk-SK" sz="2400" i="1">
                        <a:latin typeface="Cambria Math"/>
                      </a:rPr>
                      <m:t>= </m:t>
                    </m:r>
                    <m:r>
                      <a:rPr lang="sk-SK" sz="2400" i="1">
                        <a:latin typeface="Cambria Math"/>
                      </a:rPr>
                      <m:t>𝑀𝑃</m:t>
                    </m:r>
                    <m:r>
                      <a:rPr lang="sk-SK" sz="2400" i="1">
                        <a:latin typeface="Cambria Math"/>
                      </a:rPr>
                      <m:t>×</m:t>
                    </m:r>
                    <m:d>
                      <m:dPr>
                        <m:ctrlPr>
                          <a:rPr lang="sk-SK" sz="2400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sk-SK" sz="2400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k-SK" sz="2400" i="1">
                                <a:latin typeface="Cambria Math"/>
                              </a:rPr>
                              <m:t>𝑉𝐻𝐷</m:t>
                            </m:r>
                          </m:num>
                          <m:den>
                            <m:r>
                              <a:rPr lang="sk-SK" sz="2400" i="1">
                                <a:latin typeface="Cambria Math"/>
                              </a:rPr>
                              <m:t>𝑀</m:t>
                            </m:r>
                          </m:den>
                        </m:f>
                      </m:e>
                    </m:d>
                    <m:r>
                      <a:rPr lang="sk-SK" sz="2400" i="1">
                        <a:latin typeface="Cambria Math"/>
                      </a:rPr>
                      <m:t>∗</m:t>
                    </m:r>
                    <m:r>
                      <a:rPr lang="sk-SK" sz="2400" i="1">
                        <a:latin typeface="Cambria Math"/>
                      </a:rPr>
                      <m:t>𝑝</m:t>
                    </m:r>
                  </m:oMath>
                </a14:m>
                <a:endParaRPr lang="sk-SK" sz="2400" dirty="0" smtClean="0"/>
              </a:p>
              <a:p>
                <a:pPr lvl="1"/>
                <a:r>
                  <a:rPr lang="sk-SK" sz="2000" dirty="0" smtClean="0"/>
                  <a:t>VHD - východisková hodnota </a:t>
                </a:r>
                <a:r>
                  <a:rPr lang="sk-SK" sz="2000" dirty="0"/>
                  <a:t>dokončenej </a:t>
                </a:r>
                <a:r>
                  <a:rPr lang="sk-SK" sz="2000" dirty="0" smtClean="0"/>
                  <a:t>stavby, </a:t>
                </a:r>
              </a:p>
              <a:p>
                <a:pPr lvl="1"/>
                <a:r>
                  <a:rPr lang="sk-SK" sz="2000" i="1" dirty="0" smtClean="0"/>
                  <a:t>p</a:t>
                </a:r>
                <a:r>
                  <a:rPr lang="sk-SK" sz="2000" dirty="0" smtClean="0"/>
                  <a:t> - </a:t>
                </a:r>
                <a:r>
                  <a:rPr lang="sk-SK" sz="2000" dirty="0"/>
                  <a:t>pomerné percentuálne zastúpenie poškodenia v </a:t>
                </a:r>
                <a:r>
                  <a:rPr lang="sk-SK" sz="2000" dirty="0" smtClean="0"/>
                  <a:t>stavbe,</a:t>
                </a:r>
              </a:p>
              <a:p>
                <a:pPr lvl="1"/>
                <a:endParaRPr lang="sk-SK" sz="2000" dirty="0"/>
              </a:p>
              <a:p>
                <a14:m>
                  <m:oMath xmlns:m="http://schemas.openxmlformats.org/officeDocument/2006/math">
                    <m:r>
                      <a:rPr lang="sk-SK" sz="2400" i="1">
                        <a:latin typeface="Cambria Math"/>
                      </a:rPr>
                      <m:t>𝑉𝐻</m:t>
                    </m:r>
                    <m:r>
                      <a:rPr lang="sk-SK" sz="2400" i="1">
                        <a:latin typeface="Cambria Math"/>
                      </a:rPr>
                      <m:t>=</m:t>
                    </m:r>
                    <m:r>
                      <a:rPr lang="sk-SK" sz="2400" i="1">
                        <a:latin typeface="Cambria Math"/>
                      </a:rPr>
                      <m:t>𝑀𝑃</m:t>
                    </m:r>
                    <m:r>
                      <a:rPr lang="sk-SK" sz="2400" i="1">
                        <a:latin typeface="Cambria Math"/>
                      </a:rPr>
                      <m:t>×(</m:t>
                    </m:r>
                    <m:r>
                      <a:rPr lang="sk-SK" sz="2400" i="1">
                        <a:latin typeface="Cambria Math"/>
                      </a:rPr>
                      <m:t>𝐶𝑈</m:t>
                    </m:r>
                    <m:r>
                      <a:rPr lang="sk-SK" sz="2400" i="1">
                        <a:latin typeface="Cambria Math"/>
                      </a:rPr>
                      <m:t> ×</m:t>
                    </m:r>
                    <m:r>
                      <a:rPr lang="sk-SK" sz="2400" i="1">
                        <a:latin typeface="Cambria Math"/>
                      </a:rPr>
                      <m:t>𝑝</m:t>
                    </m:r>
                    <m:r>
                      <a:rPr lang="sk-SK" sz="2400" i="1">
                        <a:latin typeface="Cambria Math"/>
                      </a:rPr>
                      <m:t>)</m:t>
                    </m:r>
                  </m:oMath>
                </a14:m>
                <a:endParaRPr lang="sk-SK" sz="2400" dirty="0" smtClean="0"/>
              </a:p>
              <a:p>
                <a:pPr lvl="1"/>
                <a:r>
                  <a:rPr lang="sk-SK" sz="2000" dirty="0" smtClean="0"/>
                  <a:t>CU - </a:t>
                </a:r>
                <a:r>
                  <a:rPr lang="sk-SK" sz="2000" dirty="0"/>
                  <a:t>c</a:t>
                </a:r>
                <a:r>
                  <a:rPr lang="sk-SK" sz="2000" dirty="0" smtClean="0"/>
                  <a:t>enové ukazovatele,</a:t>
                </a:r>
                <a:endParaRPr lang="sk-SK" sz="2000" dirty="0"/>
              </a:p>
            </p:txBody>
          </p:sp>
        </mc:Choice>
        <mc:Fallback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79512" y="1600201"/>
                <a:ext cx="8856984" cy="4349079"/>
              </a:xfrm>
              <a:blipFill rotWithShape="1">
                <a:blip r:embed="rId2" cstate="print"/>
                <a:stretch>
                  <a:fillRect l="-895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4112084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Škoda </a:t>
            </a:r>
            <a:r>
              <a:rPr lang="sk-SK" dirty="0"/>
              <a:t>po požiari na stavbe </a:t>
            </a:r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3" name="Zástupný symbol obsah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r>
                      <a:rPr lang="sk-SK" i="1">
                        <a:latin typeface="Cambria Math"/>
                      </a:rPr>
                      <m:t>Š=</m:t>
                    </m:r>
                    <m:d>
                      <m:dPr>
                        <m:ctrlPr>
                          <a:rPr lang="sk-SK" i="1">
                            <a:latin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sk-SK" i="1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sk-SK" i="1">
                                <a:latin typeface="Cambria Math"/>
                              </a:rPr>
                              <m:t>𝑇𝑆</m:t>
                            </m:r>
                          </m:num>
                          <m:den>
                            <m:r>
                              <a:rPr lang="sk-SK" i="1">
                                <a:latin typeface="Cambria Math"/>
                              </a:rPr>
                              <m:t>100</m:t>
                            </m:r>
                          </m:den>
                        </m:f>
                        <m:r>
                          <a:rPr lang="sk-SK" i="1">
                            <a:latin typeface="Cambria Math"/>
                          </a:rPr>
                          <m:t>×</m:t>
                        </m:r>
                        <m:r>
                          <a:rPr lang="sk-SK" i="1">
                            <a:latin typeface="Cambria Math"/>
                          </a:rPr>
                          <m:t>𝑉𝐻</m:t>
                        </m:r>
                      </m:e>
                    </m:d>
                    <m:r>
                      <a:rPr lang="sk-SK" i="1">
                        <a:latin typeface="Cambria Math"/>
                      </a:rPr>
                      <m:t>×(1+</m:t>
                    </m:r>
                    <m:r>
                      <a:rPr lang="sk-SK" i="1">
                        <a:latin typeface="Cambria Math"/>
                      </a:rPr>
                      <m:t>𝐷𝑃𝐻</m:t>
                    </m:r>
                    <m:r>
                      <a:rPr lang="sk-SK" i="1">
                        <a:latin typeface="Cambria Math"/>
                      </a:rPr>
                      <m:t>)</m:t>
                    </m:r>
                  </m:oMath>
                </a14:m>
                <a:endParaRPr lang="sk-SK" dirty="0" smtClean="0"/>
              </a:p>
              <a:p>
                <a:pPr lvl="1"/>
                <a:r>
                  <a:rPr lang="sk-SK" dirty="0" smtClean="0"/>
                  <a:t>Š – škoda po požiari na stavbe,</a:t>
                </a:r>
                <a:endParaRPr lang="sk-SK" dirty="0"/>
              </a:p>
            </p:txBody>
          </p:sp>
        </mc:Choice>
        <mc:Fallback>
          <p:sp>
            <p:nvSpPr>
              <p:cNvPr id="3" name="Zástupný symbol obsah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="" xmlns:p14="http://schemas.microsoft.com/office/powerpoint/2010/main" val="3514769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_FB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á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1600</TotalTime>
  <Words>231</Words>
  <Application>Microsoft Office PowerPoint</Application>
  <PresentationFormat>On-screen Show (4:3)</PresentationFormat>
  <Paragraphs>39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Motív_FBI</vt:lpstr>
      <vt:lpstr>Ohodnotenie stavby a poškodenia požiarom</vt:lpstr>
      <vt:lpstr>Obsah</vt:lpstr>
      <vt:lpstr>Cena stavby</vt:lpstr>
      <vt:lpstr>Hodnota stavby</vt:lpstr>
      <vt:lpstr>Slide 5</vt:lpstr>
      <vt:lpstr>Technická hodnota stavby</vt:lpstr>
      <vt:lpstr>Výpočet škody po požiaroch na stavbách</vt:lpstr>
      <vt:lpstr>Východisková hodnota poškodenej stavby</vt:lpstr>
      <vt:lpstr>Škoda po požiari na stavbe </vt:lpstr>
      <vt:lpstr>Zhodnotenie</vt:lpstr>
      <vt:lpstr>Ďakujem Vám za pozornosť.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FIREFF - Cena 1 m2 stavby</dc:title>
  <dc:creator>JacKy</dc:creator>
  <cp:lastModifiedBy>JacKy</cp:lastModifiedBy>
  <cp:revision>149</cp:revision>
  <dcterms:created xsi:type="dcterms:W3CDTF">2015-11-18T19:21:42Z</dcterms:created>
  <dcterms:modified xsi:type="dcterms:W3CDTF">2016-10-27T14:05:59Z</dcterms:modified>
</cp:coreProperties>
</file>